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60" r:id="rId2"/>
    <p:sldId id="256" r:id="rId3"/>
    <p:sldId id="259" r:id="rId4"/>
    <p:sldId id="258" r:id="rId5"/>
    <p:sldId id="257" r:id="rId6"/>
  </p:sldIdLst>
  <p:sldSz cx="18288000" cy="10287000"/>
  <p:notesSz cx="6858000" cy="9144000"/>
  <p:embeddedFontLst>
    <p:embeddedFont>
      <p:font typeface="Alibaba Sans" panose="020B0604020202020204" charset="0"/>
      <p:regular r:id="rId8"/>
    </p:embeddedFont>
    <p:embeddedFont>
      <p:font typeface="Alibaba Sans Bold" panose="020B0604020202020204" charset="0"/>
      <p:regular r:id="rId9"/>
    </p:embeddedFont>
    <p:embeddedFont>
      <p:font typeface="Calibri" panose="020F0502020204030204" pitchFamily="34" charset="0"/>
      <p:regular r:id="rId10"/>
      <p:bold r:id="rId11"/>
      <p:italic r:id="rId12"/>
      <p:boldItalic r:id="rId13"/>
    </p:embeddedFont>
    <p:embeddedFont>
      <p:font typeface="Open Sauce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D31D5-BB7B-46F0-A683-DF8F8263FC2C}" v="3" dt="2023-10-12T09:47:58.0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77648">
            <a:off x="14883802" y="6246975"/>
            <a:ext cx="5879725" cy="5122711"/>
          </a:xfrm>
          <a:custGeom>
            <a:avLst/>
            <a:gdLst/>
            <a:ahLst/>
            <a:cxnLst/>
            <a:rect l="l" t="t" r="r" b="b"/>
            <a:pathLst>
              <a:path w="5879725" h="5122711">
                <a:moveTo>
                  <a:pt x="0" y="0"/>
                </a:moveTo>
                <a:lnTo>
                  <a:pt x="5879725" y="0"/>
                </a:lnTo>
                <a:lnTo>
                  <a:pt x="5879725" y="5122711"/>
                </a:lnTo>
                <a:lnTo>
                  <a:pt x="0" y="5122711"/>
                </a:lnTo>
                <a:lnTo>
                  <a:pt x="0" y="0"/>
                </a:lnTo>
                <a:close/>
              </a:path>
            </a:pathLst>
          </a:custGeom>
          <a:blipFill>
            <a:blip r:embed="rId3">
              <a:alphaModFix amt="70000"/>
            </a:blip>
            <a:stretch>
              <a:fillRect/>
            </a:stretch>
          </a:blipFill>
        </p:spPr>
      </p:sp>
      <p:sp>
        <p:nvSpPr>
          <p:cNvPr id="3" name="Freeform 3"/>
          <p:cNvSpPr/>
          <p:nvPr/>
        </p:nvSpPr>
        <p:spPr>
          <a:xfrm>
            <a:off x="15546828" y="8658646"/>
            <a:ext cx="2741172" cy="1628354"/>
          </a:xfrm>
          <a:custGeom>
            <a:avLst/>
            <a:gdLst/>
            <a:ahLst/>
            <a:cxnLst/>
            <a:rect l="l" t="t" r="r" b="b"/>
            <a:pathLst>
              <a:path w="2741172" h="1628354">
                <a:moveTo>
                  <a:pt x="0" y="0"/>
                </a:moveTo>
                <a:lnTo>
                  <a:pt x="2741172" y="0"/>
                </a:lnTo>
                <a:lnTo>
                  <a:pt x="2741172" y="1628354"/>
                </a:lnTo>
                <a:lnTo>
                  <a:pt x="0" y="1628354"/>
                </a:lnTo>
                <a:lnTo>
                  <a:pt x="0" y="0"/>
                </a:lnTo>
                <a:close/>
              </a:path>
            </a:pathLst>
          </a:custGeom>
          <a:blipFill>
            <a:blip r:embed="rId4"/>
            <a:stretch>
              <a:fillRect l="-19520" t="-70917" r="-17874" b="-60372"/>
            </a:stretch>
          </a:blipFill>
        </p:spPr>
      </p:sp>
      <p:sp>
        <p:nvSpPr>
          <p:cNvPr id="4" name="Freeform 4"/>
          <p:cNvSpPr/>
          <p:nvPr/>
        </p:nvSpPr>
        <p:spPr>
          <a:xfrm>
            <a:off x="1786317" y="-398087"/>
            <a:ext cx="14186462" cy="11083174"/>
          </a:xfrm>
          <a:custGeom>
            <a:avLst/>
            <a:gdLst/>
            <a:ahLst/>
            <a:cxnLst/>
            <a:rect l="l" t="t" r="r" b="b"/>
            <a:pathLst>
              <a:path w="14186462" h="11083174">
                <a:moveTo>
                  <a:pt x="0" y="0"/>
                </a:moveTo>
                <a:lnTo>
                  <a:pt x="14186463" y="0"/>
                </a:lnTo>
                <a:lnTo>
                  <a:pt x="14186463" y="11083174"/>
                </a:lnTo>
                <a:lnTo>
                  <a:pt x="0" y="11083174"/>
                </a:lnTo>
                <a:lnTo>
                  <a:pt x="0" y="0"/>
                </a:lnTo>
                <a:close/>
              </a:path>
            </a:pathLst>
          </a:custGeom>
          <a:blipFill>
            <a:blip r:embed="rId5">
              <a:alphaModFix amt="43000"/>
            </a:blip>
            <a:stretch>
              <a:fillRect/>
            </a:stretch>
          </a:blipFill>
        </p:spPr>
      </p:sp>
      <p:sp>
        <p:nvSpPr>
          <p:cNvPr id="5" name="TextBox 5"/>
          <p:cNvSpPr txBox="1"/>
          <p:nvPr/>
        </p:nvSpPr>
        <p:spPr>
          <a:xfrm>
            <a:off x="1028700" y="2487113"/>
            <a:ext cx="14186462" cy="6105197"/>
          </a:xfrm>
          <a:prstGeom prst="rect">
            <a:avLst/>
          </a:prstGeom>
        </p:spPr>
        <p:txBody>
          <a:bodyPr wrap="square" lIns="0" tIns="0" rIns="0" bIns="0" rtlCol="0" anchor="t">
            <a:spAutoFit/>
          </a:bodyPr>
          <a:lstStyle/>
          <a:p>
            <a:pPr algn="l">
              <a:lnSpc>
                <a:spcPts val="5309"/>
              </a:lnSpc>
            </a:pPr>
            <a:r>
              <a:rPr lang="en-US" sz="4916" dirty="0">
                <a:solidFill>
                  <a:srgbClr val="FFFFFF"/>
                </a:solidFill>
                <a:latin typeface="Alibaba Sans"/>
              </a:rPr>
              <a:t>Name of your Institute: YCCE</a:t>
            </a:r>
          </a:p>
          <a:p>
            <a:pPr algn="l">
              <a:lnSpc>
                <a:spcPts val="5309"/>
              </a:lnSpc>
            </a:pPr>
            <a:endParaRPr lang="en-US" sz="4916" dirty="0">
              <a:solidFill>
                <a:srgbClr val="FFFFFF"/>
              </a:solidFill>
              <a:latin typeface="Alibaba Sans"/>
            </a:endParaRPr>
          </a:p>
          <a:p>
            <a:pPr algn="l">
              <a:lnSpc>
                <a:spcPts val="5309"/>
              </a:lnSpc>
            </a:pPr>
            <a:r>
              <a:rPr lang="en-US" sz="4916" dirty="0">
                <a:solidFill>
                  <a:srgbClr val="FFFFFF"/>
                </a:solidFill>
                <a:latin typeface="Alibaba Sans"/>
              </a:rPr>
              <a:t>Team Name: Tensor</a:t>
            </a:r>
          </a:p>
          <a:p>
            <a:pPr algn="l">
              <a:lnSpc>
                <a:spcPts val="5309"/>
              </a:lnSpc>
            </a:pPr>
            <a:endParaRPr lang="en-US" sz="4916" dirty="0">
              <a:solidFill>
                <a:srgbClr val="FFFFFF"/>
              </a:solidFill>
              <a:latin typeface="Alibaba Sans"/>
            </a:endParaRPr>
          </a:p>
          <a:p>
            <a:pPr algn="l">
              <a:lnSpc>
                <a:spcPts val="5309"/>
              </a:lnSpc>
            </a:pPr>
            <a:r>
              <a:rPr lang="en-US" sz="4916" dirty="0">
                <a:solidFill>
                  <a:srgbClr val="FFFFFF"/>
                </a:solidFill>
                <a:latin typeface="Alibaba Sans"/>
              </a:rPr>
              <a:t>Problem Statement Code:SMA-005</a:t>
            </a:r>
          </a:p>
          <a:p>
            <a:pPr algn="l">
              <a:lnSpc>
                <a:spcPts val="5309"/>
              </a:lnSpc>
            </a:pPr>
            <a:r>
              <a:rPr lang="en-US" sz="4916" dirty="0">
                <a:solidFill>
                  <a:srgbClr val="FFFFFF"/>
                </a:solidFill>
                <a:latin typeface="Alibaba Sans"/>
              </a:rPr>
              <a:t>   									</a:t>
            </a:r>
          </a:p>
          <a:p>
            <a:pPr algn="l">
              <a:lnSpc>
                <a:spcPts val="5309"/>
              </a:lnSpc>
            </a:pPr>
            <a:r>
              <a:rPr lang="en-US" sz="4916" dirty="0">
                <a:solidFill>
                  <a:srgbClr val="FFFFFF"/>
                </a:solidFill>
                <a:latin typeface="Alibaba Sans"/>
              </a:rPr>
              <a:t>Problem Statement Title: </a:t>
            </a:r>
            <a:r>
              <a:rPr lang="en-US" sz="4400" dirty="0">
                <a:solidFill>
                  <a:srgbClr val="FFFFFF"/>
                </a:solidFill>
                <a:latin typeface="Alibaba Sans"/>
              </a:rPr>
              <a:t>Platform to reduce food wastage</a:t>
            </a:r>
          </a:p>
          <a:p>
            <a:pPr algn="l">
              <a:lnSpc>
                <a:spcPts val="5309"/>
              </a:lnSpc>
            </a:pPr>
            <a:endParaRPr lang="en-US" sz="4400" dirty="0">
              <a:solidFill>
                <a:srgbClr val="FFFFFF"/>
              </a:solidFill>
              <a:latin typeface="Alibaba Sans"/>
            </a:endParaRPr>
          </a:p>
        </p:txBody>
      </p:sp>
      <p:sp>
        <p:nvSpPr>
          <p:cNvPr id="6" name="TextBox 6"/>
          <p:cNvSpPr txBox="1"/>
          <p:nvPr/>
        </p:nvSpPr>
        <p:spPr>
          <a:xfrm>
            <a:off x="1739500" y="392662"/>
            <a:ext cx="14808999" cy="1866810"/>
          </a:xfrm>
          <a:prstGeom prst="rect">
            <a:avLst/>
          </a:prstGeom>
        </p:spPr>
        <p:txBody>
          <a:bodyPr lIns="0" tIns="0" rIns="0" bIns="0" rtlCol="0" anchor="t">
            <a:spAutoFit/>
          </a:bodyPr>
          <a:lstStyle/>
          <a:p>
            <a:pPr algn="ctr">
              <a:lnSpc>
                <a:spcPts val="7350"/>
              </a:lnSpc>
            </a:pPr>
            <a:r>
              <a:rPr lang="en-US" sz="6125" dirty="0">
                <a:solidFill>
                  <a:srgbClr val="FFFFFF"/>
                </a:solidFill>
                <a:latin typeface="Open Sauce Bold"/>
              </a:rPr>
              <a:t>Basic Details of the Team and Problem Statement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29624" y="1257300"/>
            <a:ext cx="16715375" cy="8627515"/>
            <a:chOff x="0" y="0"/>
            <a:chExt cx="12947270" cy="7864986"/>
          </a:xfrm>
        </p:grpSpPr>
        <p:sp>
          <p:nvSpPr>
            <p:cNvPr id="3" name="Freeform 3"/>
            <p:cNvSpPr/>
            <p:nvPr/>
          </p:nvSpPr>
          <p:spPr>
            <a:xfrm>
              <a:off x="0" y="0"/>
              <a:ext cx="12947268" cy="7864983"/>
            </a:xfrm>
            <a:custGeom>
              <a:avLst/>
              <a:gdLst/>
              <a:ahLst/>
              <a:cxnLst/>
              <a:rect l="l" t="t" r="r" b="b"/>
              <a:pathLst>
                <a:path w="12947268" h="7864983">
                  <a:moveTo>
                    <a:pt x="12718" y="0"/>
                  </a:moveTo>
                  <a:lnTo>
                    <a:pt x="12934549" y="0"/>
                  </a:lnTo>
                  <a:cubicBezTo>
                    <a:pt x="12941502" y="0"/>
                    <a:pt x="12947268" y="4318"/>
                    <a:pt x="12947268" y="9525"/>
                  </a:cubicBezTo>
                  <a:lnTo>
                    <a:pt x="12947268" y="7855458"/>
                  </a:lnTo>
                  <a:cubicBezTo>
                    <a:pt x="12947268" y="7860664"/>
                    <a:pt x="12941502" y="7864983"/>
                    <a:pt x="12934549" y="7864983"/>
                  </a:cubicBezTo>
                  <a:lnTo>
                    <a:pt x="12718" y="7864983"/>
                  </a:lnTo>
                  <a:cubicBezTo>
                    <a:pt x="5766" y="7864983"/>
                    <a:pt x="0" y="7860664"/>
                    <a:pt x="0" y="7855458"/>
                  </a:cubicBezTo>
                  <a:lnTo>
                    <a:pt x="0" y="9525"/>
                  </a:lnTo>
                  <a:cubicBezTo>
                    <a:pt x="0" y="4318"/>
                    <a:pt x="5766" y="0"/>
                    <a:pt x="12718" y="0"/>
                  </a:cubicBezTo>
                  <a:moveTo>
                    <a:pt x="12718" y="19050"/>
                  </a:moveTo>
                  <a:lnTo>
                    <a:pt x="12718" y="9525"/>
                  </a:lnTo>
                  <a:lnTo>
                    <a:pt x="25437" y="9525"/>
                  </a:lnTo>
                  <a:lnTo>
                    <a:pt x="25437" y="7855458"/>
                  </a:lnTo>
                  <a:lnTo>
                    <a:pt x="12718" y="7855458"/>
                  </a:lnTo>
                  <a:lnTo>
                    <a:pt x="12718" y="7845933"/>
                  </a:lnTo>
                  <a:lnTo>
                    <a:pt x="12934549" y="7845933"/>
                  </a:lnTo>
                  <a:lnTo>
                    <a:pt x="12934549" y="7855458"/>
                  </a:lnTo>
                  <a:lnTo>
                    <a:pt x="12921831" y="7855458"/>
                  </a:lnTo>
                  <a:lnTo>
                    <a:pt x="12921831" y="9525"/>
                  </a:lnTo>
                  <a:lnTo>
                    <a:pt x="12934549" y="9525"/>
                  </a:lnTo>
                  <a:lnTo>
                    <a:pt x="12934549" y="19050"/>
                  </a:lnTo>
                  <a:lnTo>
                    <a:pt x="12718" y="19050"/>
                  </a:lnTo>
                  <a:close/>
                </a:path>
              </a:pathLst>
            </a:custGeom>
            <a:solidFill>
              <a:srgbClr val="000000"/>
            </a:solidFill>
          </p:spPr>
        </p:sp>
      </p:grpSp>
      <p:sp>
        <p:nvSpPr>
          <p:cNvPr id="4" name="TextBox 4"/>
          <p:cNvSpPr txBox="1"/>
          <p:nvPr/>
        </p:nvSpPr>
        <p:spPr>
          <a:xfrm>
            <a:off x="598958" y="304867"/>
            <a:ext cx="13498042" cy="700063"/>
          </a:xfrm>
          <a:prstGeom prst="rect">
            <a:avLst/>
          </a:prstGeom>
        </p:spPr>
        <p:txBody>
          <a:bodyPr wrap="square" lIns="0" tIns="0" rIns="0" bIns="0" rtlCol="0" anchor="t">
            <a:spAutoFit/>
          </a:bodyPr>
          <a:lstStyle/>
          <a:p>
            <a:pPr marL="0" lvl="0" indent="0">
              <a:lnSpc>
                <a:spcPts val="5786"/>
              </a:lnSpc>
              <a:spcBef>
                <a:spcPct val="0"/>
              </a:spcBef>
            </a:pPr>
            <a:r>
              <a:rPr lang="en-US" sz="4822" u="none" strike="noStrike" dirty="0">
                <a:solidFill>
                  <a:srgbClr val="FFFFFF"/>
                </a:solidFill>
                <a:latin typeface="Open Sauce Bold"/>
              </a:rPr>
              <a:t>Description of Problem Statement :</a:t>
            </a:r>
          </a:p>
        </p:txBody>
      </p:sp>
      <p:sp>
        <p:nvSpPr>
          <p:cNvPr id="5" name="Freeform 5"/>
          <p:cNvSpPr/>
          <p:nvPr/>
        </p:nvSpPr>
        <p:spPr>
          <a:xfrm rot="-677648">
            <a:off x="14883802" y="6246975"/>
            <a:ext cx="5879725" cy="5122711"/>
          </a:xfrm>
          <a:custGeom>
            <a:avLst/>
            <a:gdLst/>
            <a:ahLst/>
            <a:cxnLst/>
            <a:rect l="l" t="t" r="r" b="b"/>
            <a:pathLst>
              <a:path w="5879725" h="5122711">
                <a:moveTo>
                  <a:pt x="0" y="0"/>
                </a:moveTo>
                <a:lnTo>
                  <a:pt x="5879725" y="0"/>
                </a:lnTo>
                <a:lnTo>
                  <a:pt x="5879725" y="5122711"/>
                </a:lnTo>
                <a:lnTo>
                  <a:pt x="0" y="5122711"/>
                </a:lnTo>
                <a:lnTo>
                  <a:pt x="0" y="0"/>
                </a:lnTo>
                <a:close/>
              </a:path>
            </a:pathLst>
          </a:custGeom>
          <a:blipFill>
            <a:blip r:embed="rId3">
              <a:alphaModFix amt="70000"/>
            </a:blip>
            <a:stretch>
              <a:fillRect/>
            </a:stretch>
          </a:blipFill>
        </p:spPr>
      </p:sp>
      <p:sp>
        <p:nvSpPr>
          <p:cNvPr id="6" name="Freeform 6"/>
          <p:cNvSpPr/>
          <p:nvPr/>
        </p:nvSpPr>
        <p:spPr>
          <a:xfrm>
            <a:off x="14897579" y="8258706"/>
            <a:ext cx="2926086" cy="1738199"/>
          </a:xfrm>
          <a:custGeom>
            <a:avLst/>
            <a:gdLst/>
            <a:ahLst/>
            <a:cxnLst/>
            <a:rect l="l" t="t" r="r" b="b"/>
            <a:pathLst>
              <a:path w="2926086" h="1738199">
                <a:moveTo>
                  <a:pt x="0" y="0"/>
                </a:moveTo>
                <a:lnTo>
                  <a:pt x="2926086" y="0"/>
                </a:lnTo>
                <a:lnTo>
                  <a:pt x="2926086" y="1738199"/>
                </a:lnTo>
                <a:lnTo>
                  <a:pt x="0" y="1738199"/>
                </a:lnTo>
                <a:lnTo>
                  <a:pt x="0" y="0"/>
                </a:lnTo>
                <a:close/>
              </a:path>
            </a:pathLst>
          </a:custGeom>
          <a:blipFill>
            <a:blip r:embed="rId4"/>
            <a:stretch>
              <a:fillRect l="-19520" t="-70917" r="-17874" b="-60372"/>
            </a:stretch>
          </a:blipFill>
          <a:ln cap="sq">
            <a:noFill/>
            <a:prstDash val="solid"/>
            <a:miter/>
          </a:ln>
        </p:spPr>
      </p:sp>
      <p:sp>
        <p:nvSpPr>
          <p:cNvPr id="8" name="TextBox 8"/>
          <p:cNvSpPr txBox="1"/>
          <p:nvPr/>
        </p:nvSpPr>
        <p:spPr>
          <a:xfrm>
            <a:off x="429624" y="1257300"/>
            <a:ext cx="16715372" cy="8389476"/>
          </a:xfrm>
          <a:prstGeom prst="rect">
            <a:avLst/>
          </a:prstGeom>
          <a:noFill/>
          <a:ln>
            <a:noFill/>
          </a:ln>
        </p:spPr>
        <p:txBody>
          <a:bodyPr wrap="square" lIns="0" tIns="0" rIns="0" bIns="0" rtlCol="0" anchor="t">
            <a:spAutoFit/>
          </a:bodyPr>
          <a:lstStyle/>
          <a:p>
            <a:pPr marL="612891" lvl="1" indent="-306445">
              <a:lnSpc>
                <a:spcPts val="4683"/>
              </a:lnSpc>
              <a:buFont typeface="Arial"/>
              <a:buChar char="•"/>
            </a:pPr>
            <a:r>
              <a:rPr lang="en-US" sz="3200" b="0" i="0" dirty="0">
                <a:solidFill>
                  <a:srgbClr val="E6EDF3"/>
                </a:solidFill>
                <a:effectLst/>
                <a:latin typeface="-apple-system"/>
              </a:rPr>
              <a:t>Food waste is a significant global issue that affects both the environment and people in need. Many restaurants and grocery stores have surplus food that goes to waste, while people in the same communities often struggle with food insecurity which leads to </a:t>
            </a:r>
            <a:r>
              <a:rPr lang="en-US" sz="2838" dirty="0">
                <a:solidFill>
                  <a:srgbClr val="FFFFFF"/>
                </a:solidFill>
                <a:latin typeface="Alibaba Sans"/>
              </a:rPr>
              <a:t>economic losses of 92,000 crores rupees, and 7000 deaths in India.</a:t>
            </a:r>
          </a:p>
          <a:p>
            <a:pPr marL="612891" lvl="1" indent="-306445">
              <a:lnSpc>
                <a:spcPts val="4683"/>
              </a:lnSpc>
              <a:buFont typeface="Arial"/>
              <a:buChar char="•"/>
            </a:pPr>
            <a:r>
              <a:rPr lang="en-US" sz="2838" dirty="0">
                <a:solidFill>
                  <a:srgbClr val="FFFFFF"/>
                </a:solidFill>
                <a:latin typeface="Alibaba Sans"/>
              </a:rPr>
              <a:t>The problem is caused due to ill Management of food supply. Needy can be fed just by connecting the producers to the consumers.</a:t>
            </a:r>
          </a:p>
          <a:p>
            <a:pPr marL="306446" lvl="1">
              <a:lnSpc>
                <a:spcPts val="4683"/>
              </a:lnSpc>
            </a:pPr>
            <a:endParaRPr lang="en-US" sz="2838" u="sng" dirty="0">
              <a:solidFill>
                <a:srgbClr val="FFFFFF"/>
              </a:solidFill>
              <a:latin typeface="Alibaba Sans"/>
            </a:endParaRPr>
          </a:p>
          <a:p>
            <a:pPr>
              <a:lnSpc>
                <a:spcPts val="4683"/>
              </a:lnSpc>
            </a:pPr>
            <a:r>
              <a:rPr lang="en-US" sz="2838" dirty="0">
                <a:solidFill>
                  <a:srgbClr val="FFFFFF"/>
                </a:solidFill>
                <a:latin typeface="Alibaba Sans"/>
              </a:rPr>
              <a:t> </a:t>
            </a:r>
            <a:r>
              <a:rPr lang="en-US" sz="2838" dirty="0">
                <a:solidFill>
                  <a:srgbClr val="FFFFFF"/>
                </a:solidFill>
                <a:latin typeface="Alibaba Sans Bold"/>
              </a:rPr>
              <a:t>  Objectives:</a:t>
            </a:r>
          </a:p>
          <a:p>
            <a:pPr marL="612891" lvl="1" indent="-306445">
              <a:lnSpc>
                <a:spcPts val="4683"/>
              </a:lnSpc>
              <a:buFont typeface="Arial"/>
              <a:buChar char="•"/>
            </a:pPr>
            <a:r>
              <a:rPr lang="en-US" sz="2838" dirty="0">
                <a:solidFill>
                  <a:srgbClr val="FFFFFF"/>
                </a:solidFill>
                <a:latin typeface="Alibaba Sans"/>
              </a:rPr>
              <a:t>We propose to develop a platform ‘</a:t>
            </a:r>
            <a:r>
              <a:rPr lang="en-US" sz="2838" dirty="0" err="1">
                <a:solidFill>
                  <a:srgbClr val="FFFFFF"/>
                </a:solidFill>
                <a:latin typeface="Alibaba Sans"/>
              </a:rPr>
              <a:t>FoodBridge</a:t>
            </a:r>
            <a:r>
              <a:rPr lang="en-US" sz="2838" dirty="0">
                <a:solidFill>
                  <a:srgbClr val="FFFFFF"/>
                </a:solidFill>
                <a:latin typeface="Alibaba Sans"/>
              </a:rPr>
              <a:t>’ by connecting Grocers, Restaurants and Caterers with NGOs, organized groups and end consumers to reduce food wastage and to feed the needy.</a:t>
            </a:r>
          </a:p>
          <a:p>
            <a:pPr marL="612891" lvl="1" indent="-306445">
              <a:lnSpc>
                <a:spcPts val="4683"/>
              </a:lnSpc>
              <a:buFont typeface="Arial"/>
              <a:buChar char="•"/>
            </a:pPr>
            <a:r>
              <a:rPr lang="en-US" sz="3200" b="0" i="0" dirty="0">
                <a:solidFill>
                  <a:schemeClr val="bg1"/>
                </a:solidFill>
                <a:effectLst/>
                <a:latin typeface="Söhne"/>
              </a:rPr>
              <a:t>Our platform is designed as a for-profit venture, ensuring sustainability while making a positive impact on reducing food waste and local job creation</a:t>
            </a:r>
            <a:r>
              <a:rPr lang="en-US" sz="2838" dirty="0">
                <a:solidFill>
                  <a:schemeClr val="bg1"/>
                </a:solidFill>
                <a:latin typeface="Alibaba Sans"/>
              </a:rPr>
              <a:t> </a:t>
            </a:r>
          </a:p>
          <a:p>
            <a:pPr marL="612891" lvl="1" indent="-306445">
              <a:lnSpc>
                <a:spcPts val="4683"/>
              </a:lnSpc>
              <a:buFont typeface="Arial"/>
              <a:buChar char="•"/>
            </a:pPr>
            <a:endParaRPr lang="en-US" sz="2838" dirty="0">
              <a:solidFill>
                <a:srgbClr val="FFFFFF"/>
              </a:solidFill>
              <a:latin typeface="Alibab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677648">
            <a:off x="12939343" y="4786614"/>
            <a:ext cx="7788966" cy="6786137"/>
          </a:xfrm>
          <a:custGeom>
            <a:avLst/>
            <a:gdLst/>
            <a:ahLst/>
            <a:cxnLst/>
            <a:rect l="l" t="t" r="r" b="b"/>
            <a:pathLst>
              <a:path w="7788966" h="6786137">
                <a:moveTo>
                  <a:pt x="0" y="0"/>
                </a:moveTo>
                <a:lnTo>
                  <a:pt x="7788966" y="0"/>
                </a:lnTo>
                <a:lnTo>
                  <a:pt x="7788966" y="6786137"/>
                </a:lnTo>
                <a:lnTo>
                  <a:pt x="0" y="6786137"/>
                </a:lnTo>
                <a:lnTo>
                  <a:pt x="0" y="0"/>
                </a:lnTo>
                <a:close/>
              </a:path>
            </a:pathLst>
          </a:custGeom>
          <a:blipFill>
            <a:blip r:embed="rId2">
              <a:alphaModFix amt="70000"/>
            </a:blip>
            <a:stretch>
              <a:fillRect/>
            </a:stretch>
          </a:blipFill>
        </p:spPr>
      </p:sp>
      <p:sp>
        <p:nvSpPr>
          <p:cNvPr id="3" name="Freeform 3"/>
          <p:cNvSpPr/>
          <p:nvPr/>
        </p:nvSpPr>
        <p:spPr>
          <a:xfrm>
            <a:off x="15527669" y="8809789"/>
            <a:ext cx="2486737" cy="1477211"/>
          </a:xfrm>
          <a:custGeom>
            <a:avLst/>
            <a:gdLst/>
            <a:ahLst/>
            <a:cxnLst/>
            <a:rect l="l" t="t" r="r" b="b"/>
            <a:pathLst>
              <a:path w="2486737" h="1477211">
                <a:moveTo>
                  <a:pt x="0" y="0"/>
                </a:moveTo>
                <a:lnTo>
                  <a:pt x="2486737" y="0"/>
                </a:lnTo>
                <a:lnTo>
                  <a:pt x="2486737" y="1477211"/>
                </a:lnTo>
                <a:lnTo>
                  <a:pt x="0" y="1477211"/>
                </a:lnTo>
                <a:lnTo>
                  <a:pt x="0" y="0"/>
                </a:lnTo>
                <a:close/>
              </a:path>
            </a:pathLst>
          </a:custGeom>
          <a:blipFill>
            <a:blip r:embed="rId3"/>
            <a:stretch>
              <a:fillRect l="-19520" t="-70917" r="-17874" b="-60372"/>
            </a:stretch>
          </a:blipFill>
        </p:spPr>
      </p:sp>
      <p:grpSp>
        <p:nvGrpSpPr>
          <p:cNvPr id="4" name="Group 4"/>
          <p:cNvGrpSpPr/>
          <p:nvPr/>
        </p:nvGrpSpPr>
        <p:grpSpPr>
          <a:xfrm>
            <a:off x="553824" y="1775608"/>
            <a:ext cx="16895975" cy="7787492"/>
            <a:chOff x="0" y="0"/>
            <a:chExt cx="10314830" cy="7864986"/>
          </a:xfrm>
        </p:grpSpPr>
        <p:sp>
          <p:nvSpPr>
            <p:cNvPr id="5" name="Freeform 5"/>
            <p:cNvSpPr/>
            <p:nvPr/>
          </p:nvSpPr>
          <p:spPr>
            <a:xfrm>
              <a:off x="0" y="0"/>
              <a:ext cx="10314828" cy="7864983"/>
            </a:xfrm>
            <a:custGeom>
              <a:avLst/>
              <a:gdLst/>
              <a:ahLst/>
              <a:cxnLst/>
              <a:rect l="l" t="t" r="r" b="b"/>
              <a:pathLst>
                <a:path w="10314828" h="7864983">
                  <a:moveTo>
                    <a:pt x="10132" y="0"/>
                  </a:moveTo>
                  <a:lnTo>
                    <a:pt x="10304695" y="0"/>
                  </a:lnTo>
                  <a:cubicBezTo>
                    <a:pt x="10310233" y="0"/>
                    <a:pt x="10314828" y="4318"/>
                    <a:pt x="10314828" y="9525"/>
                  </a:cubicBezTo>
                  <a:lnTo>
                    <a:pt x="10314828" y="7855458"/>
                  </a:lnTo>
                  <a:cubicBezTo>
                    <a:pt x="10314828" y="7860664"/>
                    <a:pt x="10310233" y="7864983"/>
                    <a:pt x="10304695" y="7864983"/>
                  </a:cubicBezTo>
                  <a:lnTo>
                    <a:pt x="10132" y="7864983"/>
                  </a:lnTo>
                  <a:cubicBezTo>
                    <a:pt x="4593" y="7864983"/>
                    <a:pt x="0" y="7860664"/>
                    <a:pt x="0" y="7855458"/>
                  </a:cubicBezTo>
                  <a:lnTo>
                    <a:pt x="0" y="9525"/>
                  </a:lnTo>
                  <a:cubicBezTo>
                    <a:pt x="0" y="4318"/>
                    <a:pt x="4593" y="0"/>
                    <a:pt x="10132" y="0"/>
                  </a:cubicBezTo>
                  <a:moveTo>
                    <a:pt x="10132" y="19050"/>
                  </a:moveTo>
                  <a:lnTo>
                    <a:pt x="10132" y="9525"/>
                  </a:lnTo>
                  <a:lnTo>
                    <a:pt x="20265" y="9525"/>
                  </a:lnTo>
                  <a:lnTo>
                    <a:pt x="20265" y="7855458"/>
                  </a:lnTo>
                  <a:lnTo>
                    <a:pt x="10132" y="7855458"/>
                  </a:lnTo>
                  <a:lnTo>
                    <a:pt x="10132" y="7845933"/>
                  </a:lnTo>
                  <a:lnTo>
                    <a:pt x="10304695" y="7845933"/>
                  </a:lnTo>
                  <a:lnTo>
                    <a:pt x="10304695" y="7855458"/>
                  </a:lnTo>
                  <a:lnTo>
                    <a:pt x="10294562" y="7855458"/>
                  </a:lnTo>
                  <a:lnTo>
                    <a:pt x="10294562" y="9525"/>
                  </a:lnTo>
                  <a:lnTo>
                    <a:pt x="10304695" y="9525"/>
                  </a:lnTo>
                  <a:lnTo>
                    <a:pt x="10304695" y="19050"/>
                  </a:lnTo>
                  <a:lnTo>
                    <a:pt x="10132" y="19050"/>
                  </a:lnTo>
                  <a:close/>
                </a:path>
              </a:pathLst>
            </a:custGeom>
            <a:solidFill>
              <a:srgbClr val="000000"/>
            </a:solidFill>
          </p:spPr>
        </p:sp>
      </p:grpSp>
      <p:sp>
        <p:nvSpPr>
          <p:cNvPr id="6" name="TextBox 6"/>
          <p:cNvSpPr txBox="1"/>
          <p:nvPr/>
        </p:nvSpPr>
        <p:spPr>
          <a:xfrm>
            <a:off x="609600" y="1775608"/>
            <a:ext cx="16895971" cy="7184018"/>
          </a:xfrm>
          <a:prstGeom prst="rect">
            <a:avLst/>
          </a:prstGeom>
        </p:spPr>
        <p:txBody>
          <a:bodyPr wrap="square" lIns="0" tIns="0" rIns="0" bIns="0" rtlCol="0" anchor="t">
            <a:spAutoFit/>
          </a:bodyPr>
          <a:lstStyle/>
          <a:p>
            <a:pPr marL="763646" lvl="1" indent="-457200" algn="l">
              <a:lnSpc>
                <a:spcPts val="4683"/>
              </a:lnSpc>
              <a:buFont typeface="Arial" panose="020B0604020202020204" pitchFamily="34" charset="0"/>
              <a:buChar char="•"/>
            </a:pPr>
            <a:r>
              <a:rPr lang="en-US" sz="2838" u="none" strike="noStrike" dirty="0">
                <a:solidFill>
                  <a:srgbClr val="FFFFFF"/>
                </a:solidFill>
                <a:latin typeface="Alibaba Sans"/>
              </a:rPr>
              <a:t>Grocery Stores, Retailers, Caterers can log into the platform and post about their surplus food/grocery products. </a:t>
            </a:r>
          </a:p>
          <a:p>
            <a:pPr marL="763646" lvl="1" indent="-457200" algn="l">
              <a:lnSpc>
                <a:spcPts val="4683"/>
              </a:lnSpc>
              <a:buFont typeface="Arial" panose="020B0604020202020204" pitchFamily="34" charset="0"/>
              <a:buChar char="•"/>
            </a:pPr>
            <a:r>
              <a:rPr lang="en-US" sz="2838" u="none" strike="noStrike" dirty="0">
                <a:solidFill>
                  <a:srgbClr val="FFFFFF"/>
                </a:solidFill>
                <a:latin typeface="Alibaba Sans"/>
              </a:rPr>
              <a:t>Notifications will be sent to NGOs, registered groups about the surplus food.</a:t>
            </a:r>
            <a:r>
              <a:rPr lang="en-US" sz="2838" dirty="0">
                <a:solidFill>
                  <a:srgbClr val="FFFFFF"/>
                </a:solidFill>
                <a:latin typeface="Alibaba Sans"/>
              </a:rPr>
              <a:t> They can either opt for pickup or delivery. </a:t>
            </a:r>
          </a:p>
          <a:p>
            <a:pPr marL="763646" lvl="1" indent="-457200" algn="l">
              <a:lnSpc>
                <a:spcPts val="4683"/>
              </a:lnSpc>
              <a:buFont typeface="Arial" panose="020B0604020202020204" pitchFamily="34" charset="0"/>
              <a:buChar char="•"/>
            </a:pPr>
            <a:r>
              <a:rPr lang="en-US" sz="2838" u="none" strike="noStrike" dirty="0">
                <a:solidFill>
                  <a:srgbClr val="FFFFFF"/>
                </a:solidFill>
                <a:latin typeface="Alibaba Sans"/>
              </a:rPr>
              <a:t>Individuals can order food online </a:t>
            </a:r>
            <a:r>
              <a:rPr lang="en-US" sz="2838" dirty="0">
                <a:solidFill>
                  <a:srgbClr val="FFFFFF"/>
                </a:solidFill>
                <a:latin typeface="Alibaba Sans"/>
              </a:rPr>
              <a:t>on the platform through the </a:t>
            </a:r>
            <a:r>
              <a:rPr lang="en-US" sz="2838" dirty="0" err="1">
                <a:solidFill>
                  <a:srgbClr val="FFFFFF"/>
                </a:solidFill>
                <a:latin typeface="Alibaba Sans"/>
              </a:rPr>
              <a:t>Swiggy</a:t>
            </a:r>
            <a:r>
              <a:rPr lang="en-US" sz="2838" dirty="0">
                <a:solidFill>
                  <a:srgbClr val="FFFFFF"/>
                </a:solidFill>
                <a:latin typeface="Alibaba Sans"/>
              </a:rPr>
              <a:t>/Zomato style UI.</a:t>
            </a:r>
          </a:p>
          <a:p>
            <a:pPr marL="763646" lvl="1" indent="-457200" algn="l">
              <a:lnSpc>
                <a:spcPts val="4683"/>
              </a:lnSpc>
              <a:buFont typeface="Arial" panose="020B0604020202020204" pitchFamily="34" charset="0"/>
              <a:buChar char="•"/>
            </a:pPr>
            <a:r>
              <a:rPr lang="en-US" sz="2838" u="none" strike="noStrike" dirty="0">
                <a:solidFill>
                  <a:srgbClr val="FFFFFF"/>
                </a:solidFill>
                <a:latin typeface="Alibaba Sans"/>
              </a:rPr>
              <a:t>Our delivery partner will perform checks for quality assurance to check whether the food is still consumable or not.</a:t>
            </a:r>
          </a:p>
          <a:p>
            <a:pPr marL="763646" lvl="1" indent="-457200" algn="l">
              <a:lnSpc>
                <a:spcPts val="4683"/>
              </a:lnSpc>
              <a:buFont typeface="Arial" panose="020B0604020202020204" pitchFamily="34" charset="0"/>
              <a:buChar char="•"/>
            </a:pPr>
            <a:r>
              <a:rPr lang="en-US" sz="2838" u="none" strike="noStrike" dirty="0">
                <a:solidFill>
                  <a:srgbClr val="FFFFFF"/>
                </a:solidFill>
                <a:latin typeface="Alibaba Sans"/>
              </a:rPr>
              <a:t> Adding review systems, and giving trust badges to the providers can help fortifying trust in the providers.</a:t>
            </a:r>
          </a:p>
          <a:p>
            <a:pPr marL="763646" lvl="1" indent="-457200" algn="l">
              <a:lnSpc>
                <a:spcPts val="4683"/>
              </a:lnSpc>
              <a:buFont typeface="Arial" panose="020B0604020202020204" pitchFamily="34" charset="0"/>
              <a:buChar char="•"/>
            </a:pPr>
            <a:r>
              <a:rPr lang="en-US" sz="2838" dirty="0">
                <a:solidFill>
                  <a:srgbClr val="FFFFFF"/>
                </a:solidFill>
                <a:latin typeface="Alibaba Sans"/>
              </a:rPr>
              <a:t>Grocery suppliers can list their products which are about to go stale on the platform on discounted price. </a:t>
            </a:r>
          </a:p>
          <a:p>
            <a:pPr marL="763646" lvl="1" indent="-457200" algn="l">
              <a:lnSpc>
                <a:spcPts val="4683"/>
              </a:lnSpc>
              <a:buFont typeface="Arial" panose="020B0604020202020204" pitchFamily="34" charset="0"/>
              <a:buChar char="•"/>
            </a:pPr>
            <a:endParaRPr lang="en-US" sz="2838" u="none" strike="noStrike" dirty="0">
              <a:solidFill>
                <a:srgbClr val="FFFFFF"/>
              </a:solidFill>
              <a:latin typeface="Alibaba Sans"/>
            </a:endParaRPr>
          </a:p>
        </p:txBody>
      </p:sp>
      <p:sp>
        <p:nvSpPr>
          <p:cNvPr id="7" name="TextBox 7"/>
          <p:cNvSpPr txBox="1"/>
          <p:nvPr/>
        </p:nvSpPr>
        <p:spPr>
          <a:xfrm>
            <a:off x="610737" y="571500"/>
            <a:ext cx="7361095" cy="723833"/>
          </a:xfrm>
          <a:prstGeom prst="rect">
            <a:avLst/>
          </a:prstGeom>
        </p:spPr>
        <p:txBody>
          <a:bodyPr lIns="0" tIns="0" rIns="0" bIns="0" rtlCol="0" anchor="t">
            <a:spAutoFit/>
          </a:bodyPr>
          <a:lstStyle/>
          <a:p>
            <a:pPr marL="0" lvl="0" indent="0" algn="l">
              <a:lnSpc>
                <a:spcPts val="5786"/>
              </a:lnSpc>
              <a:spcBef>
                <a:spcPct val="0"/>
              </a:spcBef>
            </a:pPr>
            <a:r>
              <a:rPr lang="en-US" sz="4822" u="none" strike="noStrike" dirty="0">
                <a:solidFill>
                  <a:srgbClr val="FFFFFF"/>
                </a:solidFill>
                <a:latin typeface="Open Sauce Bold"/>
              </a:rPr>
              <a:t>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33160" y="1318231"/>
            <a:ext cx="16892840" cy="7940069"/>
            <a:chOff x="0" y="0"/>
            <a:chExt cx="10314830" cy="7864986"/>
          </a:xfrm>
        </p:grpSpPr>
        <p:sp>
          <p:nvSpPr>
            <p:cNvPr id="3" name="Freeform 3"/>
            <p:cNvSpPr/>
            <p:nvPr/>
          </p:nvSpPr>
          <p:spPr>
            <a:xfrm>
              <a:off x="0" y="0"/>
              <a:ext cx="10314828" cy="7864983"/>
            </a:xfrm>
            <a:custGeom>
              <a:avLst/>
              <a:gdLst/>
              <a:ahLst/>
              <a:cxnLst/>
              <a:rect l="l" t="t" r="r" b="b"/>
              <a:pathLst>
                <a:path w="10314828" h="7864983">
                  <a:moveTo>
                    <a:pt x="10132" y="0"/>
                  </a:moveTo>
                  <a:lnTo>
                    <a:pt x="10304695" y="0"/>
                  </a:lnTo>
                  <a:cubicBezTo>
                    <a:pt x="10310233" y="0"/>
                    <a:pt x="10314828" y="4318"/>
                    <a:pt x="10314828" y="9525"/>
                  </a:cubicBezTo>
                  <a:lnTo>
                    <a:pt x="10314828" y="7855458"/>
                  </a:lnTo>
                  <a:cubicBezTo>
                    <a:pt x="10314828" y="7860664"/>
                    <a:pt x="10310233" y="7864983"/>
                    <a:pt x="10304695" y="7864983"/>
                  </a:cubicBezTo>
                  <a:lnTo>
                    <a:pt x="10132" y="7864983"/>
                  </a:lnTo>
                  <a:cubicBezTo>
                    <a:pt x="4593" y="7864983"/>
                    <a:pt x="0" y="7860664"/>
                    <a:pt x="0" y="7855458"/>
                  </a:cubicBezTo>
                  <a:lnTo>
                    <a:pt x="0" y="9525"/>
                  </a:lnTo>
                  <a:cubicBezTo>
                    <a:pt x="0" y="4318"/>
                    <a:pt x="4593" y="0"/>
                    <a:pt x="10132" y="0"/>
                  </a:cubicBezTo>
                  <a:moveTo>
                    <a:pt x="10132" y="19050"/>
                  </a:moveTo>
                  <a:lnTo>
                    <a:pt x="10132" y="9525"/>
                  </a:lnTo>
                  <a:lnTo>
                    <a:pt x="20265" y="9525"/>
                  </a:lnTo>
                  <a:lnTo>
                    <a:pt x="20265" y="7855458"/>
                  </a:lnTo>
                  <a:lnTo>
                    <a:pt x="10132" y="7855458"/>
                  </a:lnTo>
                  <a:lnTo>
                    <a:pt x="10132" y="7845933"/>
                  </a:lnTo>
                  <a:lnTo>
                    <a:pt x="10304695" y="7845933"/>
                  </a:lnTo>
                  <a:lnTo>
                    <a:pt x="10304695" y="7855458"/>
                  </a:lnTo>
                  <a:lnTo>
                    <a:pt x="10294562" y="7855458"/>
                  </a:lnTo>
                  <a:lnTo>
                    <a:pt x="10294562" y="9525"/>
                  </a:lnTo>
                  <a:lnTo>
                    <a:pt x="10304695" y="9525"/>
                  </a:lnTo>
                  <a:lnTo>
                    <a:pt x="10304695" y="19050"/>
                  </a:lnTo>
                  <a:lnTo>
                    <a:pt x="10132" y="19050"/>
                  </a:lnTo>
                  <a:close/>
                </a:path>
              </a:pathLst>
            </a:custGeom>
            <a:solidFill>
              <a:srgbClr val="000000"/>
            </a:solidFill>
          </p:spPr>
        </p:sp>
      </p:grpSp>
      <p:sp>
        <p:nvSpPr>
          <p:cNvPr id="4" name="Freeform 4"/>
          <p:cNvSpPr/>
          <p:nvPr/>
        </p:nvSpPr>
        <p:spPr>
          <a:xfrm rot="-677648">
            <a:off x="13221184" y="5064675"/>
            <a:ext cx="7425436" cy="6469412"/>
          </a:xfrm>
          <a:custGeom>
            <a:avLst/>
            <a:gdLst/>
            <a:ahLst/>
            <a:cxnLst/>
            <a:rect l="l" t="t" r="r" b="b"/>
            <a:pathLst>
              <a:path w="7425436" h="6469412">
                <a:moveTo>
                  <a:pt x="0" y="0"/>
                </a:moveTo>
                <a:lnTo>
                  <a:pt x="7425437" y="0"/>
                </a:lnTo>
                <a:lnTo>
                  <a:pt x="7425437" y="6469411"/>
                </a:lnTo>
                <a:lnTo>
                  <a:pt x="0" y="6469411"/>
                </a:lnTo>
                <a:lnTo>
                  <a:pt x="0" y="0"/>
                </a:lnTo>
                <a:close/>
              </a:path>
            </a:pathLst>
          </a:custGeom>
          <a:blipFill>
            <a:blip r:embed="rId3">
              <a:alphaModFix amt="70000"/>
            </a:blip>
            <a:stretch>
              <a:fillRect/>
            </a:stretch>
          </a:blipFill>
          <a:ln cap="sq">
            <a:noFill/>
            <a:prstDash val="solid"/>
            <a:miter/>
          </a:ln>
        </p:spPr>
      </p:sp>
      <p:sp>
        <p:nvSpPr>
          <p:cNvPr id="5" name="Freeform 5"/>
          <p:cNvSpPr/>
          <p:nvPr/>
        </p:nvSpPr>
        <p:spPr>
          <a:xfrm>
            <a:off x="15480649" y="8423917"/>
            <a:ext cx="2595249" cy="1541670"/>
          </a:xfrm>
          <a:custGeom>
            <a:avLst/>
            <a:gdLst/>
            <a:ahLst/>
            <a:cxnLst/>
            <a:rect l="l" t="t" r="r" b="b"/>
            <a:pathLst>
              <a:path w="2595249" h="1541670">
                <a:moveTo>
                  <a:pt x="0" y="0"/>
                </a:moveTo>
                <a:lnTo>
                  <a:pt x="2595249" y="0"/>
                </a:lnTo>
                <a:lnTo>
                  <a:pt x="2595249" y="1541671"/>
                </a:lnTo>
                <a:lnTo>
                  <a:pt x="0" y="1541671"/>
                </a:lnTo>
                <a:lnTo>
                  <a:pt x="0" y="0"/>
                </a:lnTo>
                <a:close/>
              </a:path>
            </a:pathLst>
          </a:custGeom>
          <a:blipFill>
            <a:blip r:embed="rId4"/>
            <a:stretch>
              <a:fillRect l="-19520" t="-70917" r="-17874" b="-60372"/>
            </a:stretch>
          </a:blipFill>
        </p:spPr>
      </p:sp>
      <p:sp>
        <p:nvSpPr>
          <p:cNvPr id="7" name="TextBox 7"/>
          <p:cNvSpPr txBox="1"/>
          <p:nvPr/>
        </p:nvSpPr>
        <p:spPr>
          <a:xfrm>
            <a:off x="633160" y="191466"/>
            <a:ext cx="10618620" cy="724699"/>
          </a:xfrm>
          <a:prstGeom prst="rect">
            <a:avLst/>
          </a:prstGeom>
        </p:spPr>
        <p:txBody>
          <a:bodyPr lIns="0" tIns="0" rIns="0" bIns="0" rtlCol="0" anchor="t">
            <a:spAutoFit/>
          </a:bodyPr>
          <a:lstStyle/>
          <a:p>
            <a:pPr marL="0" lvl="0" indent="0" algn="l">
              <a:lnSpc>
                <a:spcPts val="5786"/>
              </a:lnSpc>
              <a:spcBef>
                <a:spcPct val="0"/>
              </a:spcBef>
            </a:pPr>
            <a:r>
              <a:rPr lang="en-US" sz="4822" u="none" strike="noStrike">
                <a:solidFill>
                  <a:srgbClr val="FFFFFF"/>
                </a:solidFill>
                <a:latin typeface="Open Sauce Bold"/>
              </a:rPr>
              <a:t>Idea Approach and Tackling:</a:t>
            </a:r>
          </a:p>
        </p:txBody>
      </p:sp>
      <p:pic>
        <p:nvPicPr>
          <p:cNvPr id="9" name="Picture 8">
            <a:extLst>
              <a:ext uri="{FF2B5EF4-FFF2-40B4-BE49-F238E27FC236}">
                <a16:creationId xmlns:a16="http://schemas.microsoft.com/office/drawing/2014/main" id="{009FBE7B-C697-A405-1B4F-F37384961E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59" y="1885596"/>
            <a:ext cx="11476517" cy="5029200"/>
          </a:xfrm>
          <a:prstGeom prst="rect">
            <a:avLst/>
          </a:prstGeom>
        </p:spPr>
      </p:pic>
      <p:sp>
        <p:nvSpPr>
          <p:cNvPr id="10" name="TextBox 9">
            <a:extLst>
              <a:ext uri="{FF2B5EF4-FFF2-40B4-BE49-F238E27FC236}">
                <a16:creationId xmlns:a16="http://schemas.microsoft.com/office/drawing/2014/main" id="{13AF90C6-5D9B-1952-391F-70E8E5AC11BC}"/>
              </a:ext>
            </a:extLst>
          </p:cNvPr>
          <p:cNvSpPr txBox="1"/>
          <p:nvPr/>
        </p:nvSpPr>
        <p:spPr>
          <a:xfrm>
            <a:off x="13182600" y="2172241"/>
            <a:ext cx="3657600" cy="646331"/>
          </a:xfrm>
          <a:prstGeom prst="rect">
            <a:avLst/>
          </a:prstGeom>
          <a:noFill/>
        </p:spPr>
        <p:txBody>
          <a:bodyPr wrap="square" rtlCol="0">
            <a:spAutoFit/>
          </a:bodyPr>
          <a:lstStyle/>
          <a:p>
            <a:r>
              <a:rPr lang="en-US" dirty="0" err="1"/>
              <a:t>TechStack</a:t>
            </a:r>
            <a:r>
              <a:rPr lang="en-US" dirty="0"/>
              <a:t>:</a:t>
            </a:r>
          </a:p>
          <a:p>
            <a:endParaRPr lang="en-IN" dirty="0"/>
          </a:p>
        </p:txBody>
      </p:sp>
      <p:pic>
        <p:nvPicPr>
          <p:cNvPr id="12" name="Picture 11">
            <a:extLst>
              <a:ext uri="{FF2B5EF4-FFF2-40B4-BE49-F238E27FC236}">
                <a16:creationId xmlns:a16="http://schemas.microsoft.com/office/drawing/2014/main" id="{ADC3FC57-230E-A7DF-4D45-992AB0F71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25200" y="1562100"/>
            <a:ext cx="12481976" cy="97474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4AAD">
                <a:alpha val="100000"/>
              </a:srgbClr>
            </a:gs>
            <a:gs pos="100000">
              <a:srgbClr val="CB6CE6">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a:off x="14897579" y="8258706"/>
            <a:ext cx="2926086" cy="1738199"/>
          </a:xfrm>
          <a:custGeom>
            <a:avLst/>
            <a:gdLst/>
            <a:ahLst/>
            <a:cxnLst/>
            <a:rect l="l" t="t" r="r" b="b"/>
            <a:pathLst>
              <a:path w="2926086" h="1738199">
                <a:moveTo>
                  <a:pt x="0" y="0"/>
                </a:moveTo>
                <a:lnTo>
                  <a:pt x="2926086" y="0"/>
                </a:lnTo>
                <a:lnTo>
                  <a:pt x="2926086" y="1738199"/>
                </a:lnTo>
                <a:lnTo>
                  <a:pt x="0" y="1738199"/>
                </a:lnTo>
                <a:lnTo>
                  <a:pt x="0" y="0"/>
                </a:lnTo>
                <a:close/>
              </a:path>
            </a:pathLst>
          </a:custGeom>
          <a:blipFill>
            <a:blip r:embed="rId3"/>
            <a:stretch>
              <a:fillRect l="-19520" t="-70917" r="-17874" b="-60372"/>
            </a:stretch>
          </a:blipFill>
          <a:ln cap="sq">
            <a:noFill/>
            <a:prstDash val="solid"/>
            <a:miter/>
          </a:ln>
        </p:spPr>
      </p:sp>
      <p:sp>
        <p:nvSpPr>
          <p:cNvPr id="4" name="TextBox 4"/>
          <p:cNvSpPr txBox="1"/>
          <p:nvPr/>
        </p:nvSpPr>
        <p:spPr>
          <a:xfrm>
            <a:off x="743770" y="484889"/>
            <a:ext cx="10242065" cy="675891"/>
          </a:xfrm>
          <a:prstGeom prst="rect">
            <a:avLst/>
          </a:prstGeom>
        </p:spPr>
        <p:txBody>
          <a:bodyPr lIns="0" tIns="0" rIns="0" bIns="0" rtlCol="0" anchor="t">
            <a:spAutoFit/>
          </a:bodyPr>
          <a:lstStyle/>
          <a:p>
            <a:pPr marL="0" lvl="0" indent="0">
              <a:lnSpc>
                <a:spcPts val="5588"/>
              </a:lnSpc>
              <a:spcBef>
                <a:spcPct val="0"/>
              </a:spcBef>
            </a:pPr>
            <a:r>
              <a:rPr lang="en-US" sz="4656" dirty="0">
                <a:solidFill>
                  <a:srgbClr val="FFFFFF"/>
                </a:solidFill>
                <a:latin typeface="Open Sauce Bold"/>
              </a:rPr>
              <a:t>Idea/Approach:</a:t>
            </a:r>
            <a:endParaRPr lang="en-US" sz="4820" u="none" strike="noStrike" dirty="0">
              <a:solidFill>
                <a:srgbClr val="FFFFFF"/>
              </a:solidFill>
              <a:latin typeface="Open Sauce Bold"/>
            </a:endParaRPr>
          </a:p>
        </p:txBody>
      </p:sp>
      <p:grpSp>
        <p:nvGrpSpPr>
          <p:cNvPr id="5" name="Group 5"/>
          <p:cNvGrpSpPr/>
          <p:nvPr/>
        </p:nvGrpSpPr>
        <p:grpSpPr>
          <a:xfrm>
            <a:off x="579132" y="1913549"/>
            <a:ext cx="16965098" cy="7898088"/>
            <a:chOff x="0" y="0"/>
            <a:chExt cx="10527034" cy="7864986"/>
          </a:xfrm>
        </p:grpSpPr>
        <p:sp>
          <p:nvSpPr>
            <p:cNvPr id="6" name="Freeform 6"/>
            <p:cNvSpPr/>
            <p:nvPr/>
          </p:nvSpPr>
          <p:spPr>
            <a:xfrm>
              <a:off x="0" y="0"/>
              <a:ext cx="10527032" cy="7864983"/>
            </a:xfrm>
            <a:custGeom>
              <a:avLst/>
              <a:gdLst/>
              <a:ahLst/>
              <a:cxnLst/>
              <a:rect l="l" t="t" r="r" b="b"/>
              <a:pathLst>
                <a:path w="10527032" h="7864983">
                  <a:moveTo>
                    <a:pt x="10341" y="0"/>
                  </a:moveTo>
                  <a:lnTo>
                    <a:pt x="10516691" y="0"/>
                  </a:lnTo>
                  <a:cubicBezTo>
                    <a:pt x="10522344" y="0"/>
                    <a:pt x="10527032" y="4318"/>
                    <a:pt x="10527032" y="9525"/>
                  </a:cubicBezTo>
                  <a:lnTo>
                    <a:pt x="10527032" y="7855458"/>
                  </a:lnTo>
                  <a:cubicBezTo>
                    <a:pt x="10527032" y="7860664"/>
                    <a:pt x="10522344" y="7864983"/>
                    <a:pt x="10516691" y="7864983"/>
                  </a:cubicBezTo>
                  <a:lnTo>
                    <a:pt x="10341" y="7864983"/>
                  </a:lnTo>
                  <a:cubicBezTo>
                    <a:pt x="4688" y="7864983"/>
                    <a:pt x="0" y="7860664"/>
                    <a:pt x="0" y="7855458"/>
                  </a:cubicBezTo>
                  <a:lnTo>
                    <a:pt x="0" y="9525"/>
                  </a:lnTo>
                  <a:cubicBezTo>
                    <a:pt x="0" y="4318"/>
                    <a:pt x="4688" y="0"/>
                    <a:pt x="10341" y="0"/>
                  </a:cubicBezTo>
                  <a:moveTo>
                    <a:pt x="10341" y="19050"/>
                  </a:moveTo>
                  <a:lnTo>
                    <a:pt x="10341" y="9525"/>
                  </a:lnTo>
                  <a:lnTo>
                    <a:pt x="20682" y="9525"/>
                  </a:lnTo>
                  <a:lnTo>
                    <a:pt x="20682" y="7855458"/>
                  </a:lnTo>
                  <a:lnTo>
                    <a:pt x="10341" y="7855458"/>
                  </a:lnTo>
                  <a:lnTo>
                    <a:pt x="10341" y="7845933"/>
                  </a:lnTo>
                  <a:lnTo>
                    <a:pt x="10516691" y="7845933"/>
                  </a:lnTo>
                  <a:lnTo>
                    <a:pt x="10516691" y="7855458"/>
                  </a:lnTo>
                  <a:lnTo>
                    <a:pt x="10506350" y="7855458"/>
                  </a:lnTo>
                  <a:lnTo>
                    <a:pt x="10506350" y="9525"/>
                  </a:lnTo>
                  <a:lnTo>
                    <a:pt x="10516691" y="9525"/>
                  </a:lnTo>
                  <a:lnTo>
                    <a:pt x="10516691" y="19050"/>
                  </a:lnTo>
                  <a:lnTo>
                    <a:pt x="10341" y="19050"/>
                  </a:lnTo>
                  <a:close/>
                </a:path>
              </a:pathLst>
            </a:custGeom>
            <a:solidFill>
              <a:srgbClr val="000000">
                <a:alpha val="69804"/>
              </a:srgbClr>
            </a:solidFill>
          </p:spPr>
        </p:sp>
      </p:grpSp>
      <p:sp>
        <p:nvSpPr>
          <p:cNvPr id="12" name="TextBox 11">
            <a:extLst>
              <a:ext uri="{FF2B5EF4-FFF2-40B4-BE49-F238E27FC236}">
                <a16:creationId xmlns:a16="http://schemas.microsoft.com/office/drawing/2014/main" id="{F3141289-0C04-90D9-F64A-DE61F9B7DE10}"/>
              </a:ext>
            </a:extLst>
          </p:cNvPr>
          <p:cNvSpPr txBox="1"/>
          <p:nvPr/>
        </p:nvSpPr>
        <p:spPr>
          <a:xfrm>
            <a:off x="579132" y="1913548"/>
            <a:ext cx="16965094" cy="7238585"/>
          </a:xfrm>
          <a:prstGeom prst="rect">
            <a:avLst/>
          </a:prstGeom>
          <a:noFill/>
        </p:spPr>
        <p:txBody>
          <a:bodyPr wrap="square" rtlCol="0">
            <a:spAutoFit/>
          </a:bodyPr>
          <a:lstStyle/>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Creating Job Opportunities </a:t>
            </a:r>
            <a:r>
              <a:rPr lang="en-US" sz="2200" dirty="0">
                <a:solidFill>
                  <a:srgbClr val="FFFFFF"/>
                </a:solidFill>
                <a:latin typeface="Arial" panose="020B0604020202020204" pitchFamily="34" charset="0"/>
                <a:cs typeface="Arial" panose="020B0604020202020204" pitchFamily="34" charset="0"/>
              </a:rPr>
              <a:t>: ‘</a:t>
            </a:r>
            <a:r>
              <a:rPr lang="en-US" sz="2200" dirty="0" err="1">
                <a:solidFill>
                  <a:srgbClr val="FFFFFF"/>
                </a:solidFill>
                <a:latin typeface="Arial" panose="020B0604020202020204" pitchFamily="34" charset="0"/>
                <a:cs typeface="Arial" panose="020B0604020202020204" pitchFamily="34" charset="0"/>
              </a:rPr>
              <a:t>FoodBridge</a:t>
            </a:r>
            <a:r>
              <a:rPr lang="en-US" sz="2200" dirty="0">
                <a:solidFill>
                  <a:srgbClr val="FFFFFF"/>
                </a:solidFill>
                <a:latin typeface="Arial" panose="020B0604020202020204" pitchFamily="34" charset="0"/>
                <a:cs typeface="Arial" panose="020B0604020202020204" pitchFamily="34" charset="0"/>
              </a:rPr>
              <a:t>’ will employ delivery partners, creating job opportunities in the community.</a:t>
            </a:r>
          </a:p>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Collaboration with NGOs and Restaurants </a:t>
            </a:r>
            <a:r>
              <a:rPr lang="en-US" sz="2200" dirty="0">
                <a:solidFill>
                  <a:srgbClr val="FFFFFF"/>
                </a:solidFill>
                <a:latin typeface="Arial" panose="020B0604020202020204" pitchFamily="34" charset="0"/>
                <a:cs typeface="Arial" panose="020B0604020202020204" pitchFamily="34" charset="0"/>
              </a:rPr>
              <a:t>: NGOs, restaurants, and cafes are key partners, subscribing to our app to provide food to a larger audience.</a:t>
            </a:r>
          </a:p>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Trust Badges </a:t>
            </a:r>
            <a:r>
              <a:rPr lang="en-US" sz="2200" dirty="0">
                <a:solidFill>
                  <a:srgbClr val="FFFFFF"/>
                </a:solidFill>
                <a:latin typeface="Arial" panose="020B0604020202020204" pitchFamily="34" charset="0"/>
                <a:cs typeface="Arial" panose="020B0604020202020204" pitchFamily="34" charset="0"/>
              </a:rPr>
              <a:t>for Food Suppliers : Food suppliers will earn trust badges based on user reviews, enhancing their credibility.</a:t>
            </a:r>
          </a:p>
          <a:p>
            <a:pPr marL="612891" lvl="1" indent="-306445">
              <a:lnSpc>
                <a:spcPts val="4683"/>
              </a:lnSpc>
              <a:buFont typeface="Arial"/>
              <a:buChar char="•"/>
            </a:pPr>
            <a:r>
              <a:rPr lang="en-US" sz="2200" dirty="0">
                <a:solidFill>
                  <a:srgbClr val="FFFFFF"/>
                </a:solidFill>
                <a:latin typeface="Arial" panose="020B0604020202020204" pitchFamily="34" charset="0"/>
                <a:cs typeface="Arial" panose="020B0604020202020204" pitchFamily="34" charset="0"/>
              </a:rPr>
              <a:t>Priority for Trusted Food Providers: Food providers with trust badges and higher ratings will be recommended to users, building trust and encouraging more customers.</a:t>
            </a:r>
          </a:p>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Enhancing Brand Image </a:t>
            </a:r>
            <a:r>
              <a:rPr lang="en-US" sz="2200" dirty="0">
                <a:solidFill>
                  <a:srgbClr val="FFFFFF"/>
                </a:solidFill>
                <a:latin typeface="Arial" panose="020B0604020202020204" pitchFamily="34" charset="0"/>
                <a:cs typeface="Arial" panose="020B0604020202020204" pitchFamily="34" charset="0"/>
              </a:rPr>
              <a:t>: As users trust food providers, restaurants, cafes, and caterers earn a positive image, attracting more customers. These food providers will be recommended to users with the help of </a:t>
            </a:r>
            <a:r>
              <a:rPr lang="en-US" sz="2200" b="1" dirty="0">
                <a:solidFill>
                  <a:srgbClr val="FFFFFF"/>
                </a:solidFill>
                <a:latin typeface="Arial" panose="020B0604020202020204" pitchFamily="34" charset="0"/>
                <a:cs typeface="Arial" panose="020B0604020202020204" pitchFamily="34" charset="0"/>
              </a:rPr>
              <a:t>Machine Learning </a:t>
            </a:r>
            <a:r>
              <a:rPr lang="en-US" sz="2200" dirty="0">
                <a:solidFill>
                  <a:srgbClr val="FFFFFF"/>
                </a:solidFill>
                <a:latin typeface="Arial" panose="020B0604020202020204" pitchFamily="34" charset="0"/>
                <a:cs typeface="Arial" panose="020B0604020202020204" pitchFamily="34" charset="0"/>
              </a:rPr>
              <a:t>Algorithms.</a:t>
            </a:r>
          </a:p>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Surplus Raw Material </a:t>
            </a:r>
            <a:r>
              <a:rPr lang="en-US" sz="2200" dirty="0">
                <a:solidFill>
                  <a:srgbClr val="FFFFFF"/>
                </a:solidFill>
                <a:latin typeface="Arial" panose="020B0604020202020204" pitchFamily="34" charset="0"/>
                <a:cs typeface="Arial" panose="020B0604020202020204" pitchFamily="34" charset="0"/>
              </a:rPr>
              <a:t>: Food providers can even provide surplus raw material to small vendors who can use it before the expiry.</a:t>
            </a:r>
          </a:p>
          <a:p>
            <a:pPr marL="612891" lvl="1" indent="-306445">
              <a:lnSpc>
                <a:spcPts val="4683"/>
              </a:lnSpc>
              <a:buFont typeface="Arial"/>
              <a:buChar char="•"/>
            </a:pPr>
            <a:r>
              <a:rPr lang="en-US" sz="2200" dirty="0">
                <a:solidFill>
                  <a:srgbClr val="FFFFFF"/>
                </a:solidFill>
                <a:latin typeface="Arial" panose="020B0604020202020204" pitchFamily="34" charset="0"/>
                <a:cs typeface="Arial" panose="020B0604020202020204" pitchFamily="34" charset="0"/>
              </a:rPr>
              <a:t>Hotels will pay a commission for advertising, generating revenue.</a:t>
            </a:r>
          </a:p>
          <a:p>
            <a:pPr marL="612891" lvl="1" indent="-306445">
              <a:lnSpc>
                <a:spcPts val="4683"/>
              </a:lnSpc>
              <a:buFont typeface="Arial"/>
              <a:buChar char="•"/>
            </a:pPr>
            <a:r>
              <a:rPr lang="en-US" sz="2200" b="1" dirty="0">
                <a:solidFill>
                  <a:srgbClr val="FFFFFF"/>
                </a:solidFill>
                <a:latin typeface="Arial" panose="020B0604020202020204" pitchFamily="34" charset="0"/>
                <a:cs typeface="Arial" panose="020B0604020202020204" pitchFamily="34" charset="0"/>
              </a:rPr>
              <a:t>Late-Night Food Service </a:t>
            </a:r>
            <a:r>
              <a:rPr lang="en-US" sz="2200" dirty="0">
                <a:solidFill>
                  <a:srgbClr val="FFFFFF"/>
                </a:solidFill>
                <a:latin typeface="Arial" panose="020B0604020202020204" pitchFamily="34" charset="0"/>
                <a:cs typeface="Arial" panose="020B0604020202020204" pitchFamily="34" charset="0"/>
              </a:rPr>
              <a:t>: ‘</a:t>
            </a:r>
            <a:r>
              <a:rPr lang="en-US" sz="2200" dirty="0" err="1">
                <a:solidFill>
                  <a:srgbClr val="FFFFFF"/>
                </a:solidFill>
                <a:latin typeface="Arial" panose="020B0604020202020204" pitchFamily="34" charset="0"/>
                <a:cs typeface="Arial" panose="020B0604020202020204" pitchFamily="34" charset="0"/>
              </a:rPr>
              <a:t>FoodBridge</a:t>
            </a:r>
            <a:r>
              <a:rPr lang="en-US" sz="2200" dirty="0">
                <a:solidFill>
                  <a:srgbClr val="FFFFFF"/>
                </a:solidFill>
                <a:latin typeface="Arial" panose="020B0604020202020204" pitchFamily="34" charset="0"/>
                <a:cs typeface="Arial" panose="020B0604020202020204" pitchFamily="34" charset="0"/>
              </a:rPr>
              <a:t>’ caters to the needs of hostel students, singles, and others seeking late-night food.</a:t>
            </a:r>
          </a:p>
          <a:p>
            <a:pPr marL="306446" lvl="1">
              <a:lnSpc>
                <a:spcPts val="4683"/>
              </a:lnSpc>
            </a:pPr>
            <a:r>
              <a:rPr lang="en-US" sz="2200" dirty="0">
                <a:solidFill>
                  <a:srgbClr val="FFFFFF"/>
                </a:solidFill>
                <a:latin typeface="Arial" panose="020B0604020202020204" pitchFamily="34" charset="0"/>
                <a:cs typeface="Arial" panose="020B0604020202020204" pitchFamily="34" charset="0"/>
              </a:rPr>
              <a:t>Late-night food orders are free (excluding delivery charges).</a:t>
            </a:r>
            <a:endParaRPr lang="en-IN" sz="2200"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533</Words>
  <Application>Microsoft Office PowerPoint</Application>
  <PresentationFormat>Custom</PresentationFormat>
  <Paragraphs>42</Paragraphs>
  <Slides>5</Slides>
  <Notes>4</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Smakathon_Sample_PPT.pptx</dc:title>
  <dc:creator>Nikhil Kamble</dc:creator>
  <cp:lastModifiedBy>Nikhil Kamble</cp:lastModifiedBy>
  <cp:revision>5</cp:revision>
  <dcterms:created xsi:type="dcterms:W3CDTF">2006-08-16T00:00:00Z</dcterms:created>
  <dcterms:modified xsi:type="dcterms:W3CDTF">2023-10-12T11:23:06Z</dcterms:modified>
  <dc:identifier>DAFw26klvN0</dc:identifier>
</cp:coreProperties>
</file>